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25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0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3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9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5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1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922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30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0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259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9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9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J71nf_-gZb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A86E3B3A-B380-4102-ACCD-7EB869B3A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5539070-086E-47B4-8383-0F490B4CA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49"/>
            <a:ext cx="10058400" cy="3663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FI" sz="3600">
                <a:solidFill>
                  <a:schemeClr val="bg1"/>
                </a:solidFill>
              </a:rPr>
              <a:t>U</a:t>
            </a:r>
            <a:r>
              <a:rPr lang="fi-FI" sz="3600">
                <a:solidFill>
                  <a:schemeClr val="bg1"/>
                </a:solidFill>
              </a:rPr>
              <a:t>s</a:t>
            </a:r>
            <a:r>
              <a:rPr lang="en-FI" sz="3600">
                <a:solidFill>
                  <a:schemeClr val="bg1"/>
                </a:solidFill>
              </a:rPr>
              <a:t>e</a:t>
            </a:r>
            <a:r>
              <a:rPr lang="fi-FI" sz="3600">
                <a:solidFill>
                  <a:schemeClr val="bg1"/>
                </a:solidFill>
              </a:rPr>
              <a:t>l</a:t>
            </a:r>
            <a:r>
              <a:rPr lang="en-FI" sz="3600">
                <a:solidFill>
                  <a:schemeClr val="bg1"/>
                </a:solidFill>
              </a:rPr>
              <a:t>e</a:t>
            </a:r>
            <a:r>
              <a:rPr lang="fi-FI" sz="3600">
                <a:solidFill>
                  <a:schemeClr val="bg1"/>
                </a:solidFill>
              </a:rPr>
              <a:t>s</a:t>
            </a:r>
            <a:r>
              <a:rPr lang="en-FI" sz="3600">
                <a:solidFill>
                  <a:schemeClr val="bg1"/>
                </a:solidFill>
              </a:rPr>
              <a:t>s </a:t>
            </a:r>
            <a:r>
              <a:rPr lang="fi-FI" sz="3600">
                <a:solidFill>
                  <a:schemeClr val="bg1"/>
                </a:solidFill>
              </a:rPr>
              <a:t>B</a:t>
            </a:r>
            <a:r>
              <a:rPr lang="en-FI" sz="3600">
                <a:solidFill>
                  <a:schemeClr val="bg1"/>
                </a:solidFill>
              </a:rPr>
              <a:t>o</a:t>
            </a:r>
            <a:r>
              <a:rPr lang="fi-FI" sz="360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381A1316-4B0C-451D-B767-EF66D1DF6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158916"/>
            <a:ext cx="10058400" cy="11958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FI" sz="1800" dirty="0">
                <a:solidFill>
                  <a:schemeClr val="bg1"/>
                </a:solidFill>
              </a:rPr>
              <a:t>F</a:t>
            </a:r>
            <a:r>
              <a:rPr lang="fi-FI" sz="1800" dirty="0">
                <a:solidFill>
                  <a:schemeClr val="bg1"/>
                </a:solidFill>
              </a:rPr>
              <a:t>i</a:t>
            </a:r>
            <a:r>
              <a:rPr lang="en-FI" sz="1800" dirty="0">
                <a:solidFill>
                  <a:schemeClr val="bg1"/>
                </a:solidFill>
              </a:rPr>
              <a:t>n</a:t>
            </a:r>
            <a:r>
              <a:rPr lang="fi-FI" sz="1800" dirty="0">
                <a:solidFill>
                  <a:schemeClr val="bg1"/>
                </a:solidFill>
              </a:rPr>
              <a:t>a</a:t>
            </a:r>
            <a:r>
              <a:rPr lang="en-FI" sz="1800" dirty="0">
                <a:solidFill>
                  <a:schemeClr val="bg1"/>
                </a:solidFill>
              </a:rPr>
              <a:t>l </a:t>
            </a:r>
            <a:r>
              <a:rPr lang="fi-FI" sz="1800" dirty="0">
                <a:solidFill>
                  <a:schemeClr val="bg1"/>
                </a:solidFill>
              </a:rPr>
              <a:t>p</a:t>
            </a:r>
            <a:r>
              <a:rPr lang="en-FI" sz="1800" dirty="0">
                <a:solidFill>
                  <a:schemeClr val="bg1"/>
                </a:solidFill>
              </a:rPr>
              <a:t>r</a:t>
            </a:r>
            <a:r>
              <a:rPr lang="fi-FI" sz="1800" dirty="0">
                <a:solidFill>
                  <a:schemeClr val="bg1"/>
                </a:solidFill>
              </a:rPr>
              <a:t>e</a:t>
            </a:r>
            <a:r>
              <a:rPr lang="en-FI" sz="1800" dirty="0">
                <a:solidFill>
                  <a:schemeClr val="bg1"/>
                </a:solidFill>
              </a:rPr>
              <a:t>s</a:t>
            </a:r>
            <a:r>
              <a:rPr lang="fi-FI" sz="1800" dirty="0">
                <a:solidFill>
                  <a:schemeClr val="bg1"/>
                </a:solidFill>
              </a:rPr>
              <a:t>e</a:t>
            </a:r>
            <a:r>
              <a:rPr lang="en-FI" sz="1800" dirty="0">
                <a:solidFill>
                  <a:schemeClr val="bg1"/>
                </a:solidFill>
              </a:rPr>
              <a:t>n</a:t>
            </a:r>
            <a:r>
              <a:rPr lang="fi-FI" sz="1800" dirty="0">
                <a:solidFill>
                  <a:schemeClr val="bg1"/>
                </a:solidFill>
              </a:rPr>
              <a:t>t</a:t>
            </a:r>
            <a:r>
              <a:rPr lang="en-FI" sz="1800" dirty="0">
                <a:solidFill>
                  <a:schemeClr val="bg1"/>
                </a:solidFill>
              </a:rPr>
              <a:t>a</a:t>
            </a:r>
            <a:r>
              <a:rPr lang="fi-FI" sz="1800" dirty="0">
                <a:solidFill>
                  <a:schemeClr val="bg1"/>
                </a:solidFill>
              </a:rPr>
              <a:t>t</a:t>
            </a:r>
            <a:r>
              <a:rPr lang="en-FI" sz="1800" dirty="0" err="1">
                <a:solidFill>
                  <a:schemeClr val="bg1"/>
                </a:solidFill>
              </a:rPr>
              <a:t>i</a:t>
            </a:r>
            <a:r>
              <a:rPr lang="fi-FI" sz="1800" dirty="0">
                <a:solidFill>
                  <a:schemeClr val="bg1"/>
                </a:solidFill>
              </a:rPr>
              <a:t>o</a:t>
            </a:r>
            <a:r>
              <a:rPr lang="en-FI" sz="1800" dirty="0">
                <a:solidFill>
                  <a:schemeClr val="bg1"/>
                </a:solidFill>
              </a:rPr>
              <a:t>n</a:t>
            </a:r>
            <a:endParaRPr lang="fi-FI" sz="1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79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B089BA8-DD2C-40FA-8570-22788541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92689"/>
          </a:xfrm>
        </p:spPr>
        <p:txBody>
          <a:bodyPr/>
          <a:lstStyle/>
          <a:p>
            <a:r>
              <a:rPr lang="en-FI" dirty="0"/>
              <a:t>U</a:t>
            </a:r>
            <a:r>
              <a:rPr lang="fi-FI" dirty="0"/>
              <a:t>s</a:t>
            </a:r>
            <a:r>
              <a:rPr lang="en-FI" dirty="0"/>
              <a:t>e</a:t>
            </a:r>
            <a:r>
              <a:rPr lang="fi-FI" dirty="0"/>
              <a:t>l</a:t>
            </a:r>
            <a:r>
              <a:rPr lang="en-FI" dirty="0"/>
              <a:t>e</a:t>
            </a:r>
            <a:r>
              <a:rPr lang="fi-FI" dirty="0"/>
              <a:t>s</a:t>
            </a:r>
            <a:r>
              <a:rPr lang="en-FI" dirty="0"/>
              <a:t>s </a:t>
            </a:r>
            <a:r>
              <a:rPr lang="fi-FI" dirty="0"/>
              <a:t>B</a:t>
            </a:r>
            <a:r>
              <a:rPr lang="en-FI" dirty="0"/>
              <a:t>o</a:t>
            </a:r>
            <a:r>
              <a:rPr lang="fi-FI" dirty="0"/>
              <a:t>x</a:t>
            </a:r>
            <a:r>
              <a:rPr lang="en-FI" dirty="0"/>
              <a:t> </a:t>
            </a:r>
            <a:r>
              <a:rPr lang="fi-FI" dirty="0"/>
              <a:t>P</a:t>
            </a:r>
            <a:r>
              <a:rPr lang="en-FI" dirty="0"/>
              <a:t>r</a:t>
            </a:r>
            <a:r>
              <a:rPr lang="fi-FI" dirty="0"/>
              <a:t>e</a:t>
            </a:r>
            <a:r>
              <a:rPr lang="en-FI" dirty="0"/>
              <a:t>l</a:t>
            </a:r>
            <a:r>
              <a:rPr lang="fi-FI" dirty="0"/>
              <a:t>i</a:t>
            </a:r>
            <a:r>
              <a:rPr lang="en-FI" dirty="0"/>
              <a:t>m</a:t>
            </a:r>
            <a:r>
              <a:rPr lang="fi-FI" dirty="0"/>
              <a:t>i</a:t>
            </a:r>
            <a:r>
              <a:rPr lang="en-FI" dirty="0"/>
              <a:t>n</a:t>
            </a:r>
            <a:r>
              <a:rPr lang="fi-FI" dirty="0"/>
              <a:t>a</a:t>
            </a:r>
            <a:r>
              <a:rPr lang="en-FI" dirty="0"/>
              <a:t>r</a:t>
            </a:r>
            <a:r>
              <a:rPr lang="fi-FI" dirty="0"/>
              <a:t>y</a:t>
            </a:r>
            <a:r>
              <a:rPr lang="en-FI" dirty="0"/>
              <a:t> </a:t>
            </a:r>
            <a:r>
              <a:rPr lang="fi-FI" dirty="0"/>
              <a:t>S</a:t>
            </a:r>
            <a:r>
              <a:rPr lang="en-FI" dirty="0"/>
              <a:t>k</a:t>
            </a:r>
            <a:r>
              <a:rPr lang="fi-FI" dirty="0"/>
              <a:t>e</a:t>
            </a:r>
            <a:r>
              <a:rPr lang="en-FI" dirty="0"/>
              <a:t>t</a:t>
            </a:r>
            <a:r>
              <a:rPr lang="fi-FI" dirty="0"/>
              <a:t>c</a:t>
            </a:r>
            <a:r>
              <a:rPr lang="en-FI" dirty="0"/>
              <a:t>h</a:t>
            </a:r>
            <a:endParaRPr lang="fi-FI" dirty="0"/>
          </a:p>
        </p:txBody>
      </p:sp>
      <p:pic>
        <p:nvPicPr>
          <p:cNvPr id="5" name="Sisällön paikkamerkki 4" descr="Kuva, joka sisältää kohteen kello&#10;&#10;Kuvaus luotu automaattisesti">
            <a:extLst>
              <a:ext uri="{FF2B5EF4-FFF2-40B4-BE49-F238E27FC236}">
                <a16:creationId xmlns:a16="http://schemas.microsoft.com/office/drawing/2014/main" id="{92508FE0-0993-4361-89DB-101A9C527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45" y="2958573"/>
            <a:ext cx="4999037" cy="2165145"/>
          </a:xfr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36DAF73A-03BD-40D1-A0A4-A24F17601947}"/>
              </a:ext>
            </a:extLst>
          </p:cNvPr>
          <p:cNvSpPr txBox="1"/>
          <p:nvPr/>
        </p:nvSpPr>
        <p:spPr>
          <a:xfrm>
            <a:off x="1314994" y="2516777"/>
            <a:ext cx="57041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b="1" dirty="0"/>
              <a:t>User pushes the toggle switch</a:t>
            </a:r>
          </a:p>
          <a:p>
            <a:endParaRPr lang="en-FI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b="1" dirty="0"/>
              <a:t>Arduino senses the push. Lid opens and finger </a:t>
            </a:r>
          </a:p>
          <a:p>
            <a:r>
              <a:rPr lang="en-FI" b="1" dirty="0"/>
              <a:t>    emerges to push the switch off.</a:t>
            </a:r>
          </a:p>
          <a:p>
            <a:endParaRPr lang="en-FI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/>
              <a:t>T</a:t>
            </a:r>
            <a:r>
              <a:rPr lang="en-FI" b="1" dirty="0"/>
              <a:t>h</a:t>
            </a:r>
            <a:r>
              <a:rPr lang="fi-FI" b="1" dirty="0"/>
              <a:t>e</a:t>
            </a:r>
            <a:r>
              <a:rPr lang="en-FI" b="1" dirty="0"/>
              <a:t>r</a:t>
            </a:r>
            <a:r>
              <a:rPr lang="fi-FI" b="1" dirty="0"/>
              <a:t>e</a:t>
            </a:r>
            <a:r>
              <a:rPr lang="en-FI" b="1" dirty="0"/>
              <a:t> </a:t>
            </a:r>
            <a:r>
              <a:rPr lang="fi-FI" b="1" dirty="0"/>
              <a:t>i</a:t>
            </a:r>
            <a:r>
              <a:rPr lang="en-FI" b="1" dirty="0"/>
              <a:t>s </a:t>
            </a:r>
            <a:r>
              <a:rPr lang="fi-FI" b="1" dirty="0"/>
              <a:t>s</a:t>
            </a:r>
            <a:r>
              <a:rPr lang="en-FI" b="1" dirty="0"/>
              <a:t>o</a:t>
            </a:r>
            <a:r>
              <a:rPr lang="fi-FI" b="1" dirty="0"/>
              <a:t>m</a:t>
            </a:r>
            <a:r>
              <a:rPr lang="en-FI" b="1" dirty="0"/>
              <a:t>e </a:t>
            </a:r>
            <a:r>
              <a:rPr lang="fi-FI" b="1" dirty="0"/>
              <a:t>v</a:t>
            </a:r>
            <a:r>
              <a:rPr lang="en-FI" b="1" dirty="0"/>
              <a:t>a</a:t>
            </a:r>
            <a:r>
              <a:rPr lang="fi-FI" b="1" dirty="0"/>
              <a:t>r</a:t>
            </a:r>
            <a:r>
              <a:rPr lang="en-FI" b="1" dirty="0" err="1"/>
              <a:t>i</a:t>
            </a:r>
            <a:r>
              <a:rPr lang="fi-FI" b="1" dirty="0"/>
              <a:t>a</a:t>
            </a:r>
            <a:r>
              <a:rPr lang="en-FI" b="1" dirty="0"/>
              <a:t>t</a:t>
            </a:r>
            <a:r>
              <a:rPr lang="fi-FI" b="1" dirty="0"/>
              <a:t>i</a:t>
            </a:r>
            <a:r>
              <a:rPr lang="en-FI" b="1" dirty="0"/>
              <a:t>o</a:t>
            </a:r>
            <a:r>
              <a:rPr lang="fi-FI" b="1" dirty="0"/>
              <a:t>n</a:t>
            </a:r>
            <a:r>
              <a:rPr lang="en-FI" b="1" dirty="0"/>
              <a:t> </a:t>
            </a:r>
            <a:r>
              <a:rPr lang="fi-FI" b="1" dirty="0"/>
              <a:t>i</a:t>
            </a:r>
            <a:r>
              <a:rPr lang="en-FI" b="1" dirty="0"/>
              <a:t>n </a:t>
            </a:r>
            <a:r>
              <a:rPr lang="fi-FI" b="1" dirty="0"/>
              <a:t>t</a:t>
            </a:r>
            <a:r>
              <a:rPr lang="en-FI" b="1" dirty="0"/>
              <a:t>h</a:t>
            </a:r>
            <a:r>
              <a:rPr lang="fi-FI" b="1" dirty="0"/>
              <a:t>e</a:t>
            </a:r>
            <a:r>
              <a:rPr lang="en-FI" b="1" dirty="0"/>
              <a:t> </a:t>
            </a:r>
            <a:r>
              <a:rPr lang="fi-FI" b="1" dirty="0"/>
              <a:t>w</a:t>
            </a:r>
            <a:r>
              <a:rPr lang="en-FI" b="1" dirty="0"/>
              <a:t>a</a:t>
            </a:r>
            <a:r>
              <a:rPr lang="fi-FI" b="1" dirty="0"/>
              <a:t>y</a:t>
            </a:r>
            <a:r>
              <a:rPr lang="en-FI" b="1" dirty="0"/>
              <a:t> </a:t>
            </a:r>
            <a:r>
              <a:rPr lang="fi-FI" b="1" dirty="0"/>
              <a:t>t</a:t>
            </a:r>
            <a:r>
              <a:rPr lang="en-FI" b="1" dirty="0"/>
              <a:t>h</a:t>
            </a:r>
            <a:r>
              <a:rPr lang="fi-FI" b="1" dirty="0"/>
              <a:t>e</a:t>
            </a:r>
            <a:r>
              <a:rPr lang="en-FI" b="1" dirty="0"/>
              <a:t> </a:t>
            </a:r>
            <a:r>
              <a:rPr lang="fi-FI" b="1" dirty="0"/>
              <a:t>f</a:t>
            </a:r>
            <a:r>
              <a:rPr lang="en-FI" b="1" dirty="0" err="1"/>
              <a:t>i</a:t>
            </a:r>
            <a:r>
              <a:rPr lang="fi-FI" b="1" dirty="0"/>
              <a:t>n</a:t>
            </a:r>
            <a:r>
              <a:rPr lang="en-FI" b="1" dirty="0"/>
              <a:t>g</a:t>
            </a:r>
            <a:r>
              <a:rPr lang="fi-FI" b="1" dirty="0"/>
              <a:t>e</a:t>
            </a:r>
            <a:r>
              <a:rPr lang="en-FI" b="1" dirty="0"/>
              <a:t>r</a:t>
            </a:r>
          </a:p>
          <a:p>
            <a:r>
              <a:rPr lang="en-FI" b="1" dirty="0"/>
              <a:t>    emerges from inside the box to push the switch</a:t>
            </a:r>
          </a:p>
          <a:p>
            <a:endParaRPr lang="en-FI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b="1" dirty="0"/>
              <a:t>Parts </a:t>
            </a:r>
            <a:r>
              <a:rPr lang="fi-FI" b="1" dirty="0"/>
              <a:t>n</a:t>
            </a:r>
            <a:r>
              <a:rPr lang="en-FI" b="1" dirty="0"/>
              <a:t>e</a:t>
            </a:r>
            <a:r>
              <a:rPr lang="fi-FI" b="1" dirty="0"/>
              <a:t>e</a:t>
            </a:r>
            <a:r>
              <a:rPr lang="en-FI" b="1" dirty="0"/>
              <a:t>d</a:t>
            </a:r>
            <a:r>
              <a:rPr lang="fi-FI" b="1" dirty="0"/>
              <a:t>e</a:t>
            </a:r>
            <a:r>
              <a:rPr lang="en-FI" b="1" dirty="0"/>
              <a:t>d: </a:t>
            </a:r>
            <a:r>
              <a:rPr lang="fi-FI" b="1" dirty="0"/>
              <a:t>B</a:t>
            </a:r>
            <a:r>
              <a:rPr lang="en-FI" b="1" dirty="0"/>
              <a:t>o</a:t>
            </a:r>
            <a:r>
              <a:rPr lang="fi-FI" b="1" dirty="0"/>
              <a:t>x</a:t>
            </a:r>
            <a:r>
              <a:rPr lang="en-FI" b="1" dirty="0"/>
              <a:t>, </a:t>
            </a:r>
            <a:r>
              <a:rPr lang="fi-FI" b="1" dirty="0"/>
              <a:t>a</a:t>
            </a:r>
            <a:r>
              <a:rPr lang="en-FI" b="1" dirty="0"/>
              <a:t>r</a:t>
            </a:r>
            <a:r>
              <a:rPr lang="fi-FI" b="1" dirty="0"/>
              <a:t>d</a:t>
            </a:r>
            <a:r>
              <a:rPr lang="en-FI" b="1" dirty="0"/>
              <a:t>u</a:t>
            </a:r>
            <a:r>
              <a:rPr lang="fi-FI" b="1" dirty="0"/>
              <a:t>i</a:t>
            </a:r>
            <a:r>
              <a:rPr lang="en-FI" b="1" dirty="0"/>
              <a:t>n</a:t>
            </a:r>
            <a:r>
              <a:rPr lang="fi-FI" b="1" dirty="0"/>
              <a:t>o</a:t>
            </a:r>
            <a:r>
              <a:rPr lang="en-FI" b="1" dirty="0"/>
              <a:t> nano, servos, switch, </a:t>
            </a:r>
            <a:r>
              <a:rPr lang="fi-FI" b="1" dirty="0"/>
              <a:t>r</a:t>
            </a:r>
            <a:r>
              <a:rPr lang="en-FI" b="1" dirty="0"/>
              <a:t>e</a:t>
            </a:r>
            <a:r>
              <a:rPr lang="fi-FI" b="1" dirty="0"/>
              <a:t>s</a:t>
            </a:r>
            <a:r>
              <a:rPr lang="en-FI" b="1" dirty="0" err="1"/>
              <a:t>i</a:t>
            </a:r>
            <a:r>
              <a:rPr lang="fi-FI" b="1" dirty="0"/>
              <a:t>s</a:t>
            </a:r>
            <a:r>
              <a:rPr lang="en-FI" b="1" dirty="0"/>
              <a:t>t</a:t>
            </a:r>
            <a:r>
              <a:rPr lang="fi-FI" b="1" dirty="0"/>
              <a:t>o</a:t>
            </a:r>
            <a:r>
              <a:rPr lang="en-FI" b="1" dirty="0"/>
              <a:t>r,  power source, wires.</a:t>
            </a:r>
          </a:p>
        </p:txBody>
      </p:sp>
    </p:spTree>
    <p:extLst>
      <p:ext uri="{BB962C8B-B14F-4D97-AF65-F5344CB8AC3E}">
        <p14:creationId xmlns:p14="http://schemas.microsoft.com/office/powerpoint/2010/main" val="426959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2AD4AF4-6166-4384-9BAC-C8022EED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45952"/>
          </a:xfrm>
        </p:spPr>
        <p:txBody>
          <a:bodyPr>
            <a:normAutofit/>
          </a:bodyPr>
          <a:lstStyle/>
          <a:p>
            <a:r>
              <a:rPr lang="en-FI" sz="4400" dirty="0"/>
              <a:t>F</a:t>
            </a:r>
            <a:r>
              <a:rPr lang="fi-FI" sz="4400" dirty="0"/>
              <a:t>i</a:t>
            </a:r>
            <a:r>
              <a:rPr lang="en-FI" sz="4400" dirty="0"/>
              <a:t>n</a:t>
            </a:r>
            <a:r>
              <a:rPr lang="fi-FI" sz="4400" dirty="0"/>
              <a:t>a</a:t>
            </a:r>
            <a:r>
              <a:rPr lang="en-FI" sz="4400" dirty="0"/>
              <a:t>l </a:t>
            </a:r>
            <a:r>
              <a:rPr lang="fi-FI" sz="4400" dirty="0"/>
              <a:t>b</a:t>
            </a:r>
            <a:r>
              <a:rPr lang="en-FI" sz="4400" dirty="0" err="1"/>
              <a:t>i</a:t>
            </a:r>
            <a:r>
              <a:rPr lang="fi-FI" sz="4400" dirty="0"/>
              <a:t>l</a:t>
            </a:r>
            <a:r>
              <a:rPr lang="en-FI" sz="4400" dirty="0"/>
              <a:t>l </a:t>
            </a:r>
            <a:r>
              <a:rPr lang="fi-FI" sz="4400" dirty="0"/>
              <a:t>o</a:t>
            </a:r>
            <a:r>
              <a:rPr lang="en-FI" sz="4400" dirty="0"/>
              <a:t>f </a:t>
            </a:r>
            <a:r>
              <a:rPr lang="fi-FI" sz="4400" dirty="0"/>
              <a:t>m</a:t>
            </a:r>
            <a:r>
              <a:rPr lang="en-FI" sz="4400" dirty="0"/>
              <a:t>a</a:t>
            </a:r>
            <a:r>
              <a:rPr lang="fi-FI" sz="4400" dirty="0"/>
              <a:t>t</a:t>
            </a:r>
            <a:r>
              <a:rPr lang="en-FI" sz="4400" dirty="0"/>
              <a:t>e</a:t>
            </a:r>
            <a:r>
              <a:rPr lang="fi-FI" sz="4400" dirty="0"/>
              <a:t>r</a:t>
            </a:r>
            <a:r>
              <a:rPr lang="en-FI" sz="4400" dirty="0" err="1"/>
              <a:t>i</a:t>
            </a:r>
            <a:r>
              <a:rPr lang="fi-FI" sz="4400" dirty="0"/>
              <a:t>a</a:t>
            </a:r>
            <a:r>
              <a:rPr lang="en-FI" sz="4400" dirty="0"/>
              <a:t>l</a:t>
            </a:r>
            <a:r>
              <a:rPr lang="fi-FI" sz="4400" dirty="0"/>
              <a:t>s</a:t>
            </a:r>
          </a:p>
        </p:txBody>
      </p:sp>
      <p:pic>
        <p:nvPicPr>
          <p:cNvPr id="5" name="Sisällön paikkamerkki 4" descr="Kuva, joka sisältää kohteen sisä, allas, pöytä, valkoinen&#10;&#10;Kuvaus luotu automaattisesti">
            <a:extLst>
              <a:ext uri="{FF2B5EF4-FFF2-40B4-BE49-F238E27FC236}">
                <a16:creationId xmlns:a16="http://schemas.microsoft.com/office/drawing/2014/main" id="{6935163B-8989-44DF-866F-2319744F8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14" y="2064657"/>
            <a:ext cx="3040066" cy="3760788"/>
          </a:xfrm>
        </p:spPr>
      </p:pic>
      <p:pic>
        <p:nvPicPr>
          <p:cNvPr id="7" name="Kuva 6" descr="Kuva, joka sisältää kohteen elektroniikka, piiri&#10;&#10;Kuvaus luotu automaattisesti">
            <a:extLst>
              <a:ext uri="{FF2B5EF4-FFF2-40B4-BE49-F238E27FC236}">
                <a16:creationId xmlns:a16="http://schemas.microsoft.com/office/drawing/2014/main" id="{D761C88A-57CA-4741-95CF-AB875D0D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94647" y="2381938"/>
            <a:ext cx="2538248" cy="1903686"/>
          </a:xfrm>
          <a:prstGeom prst="rect">
            <a:avLst/>
          </a:prstGeom>
        </p:spPr>
      </p:pic>
      <p:sp>
        <p:nvSpPr>
          <p:cNvPr id="8" name="Tekstiruutu 7">
            <a:extLst>
              <a:ext uri="{FF2B5EF4-FFF2-40B4-BE49-F238E27FC236}">
                <a16:creationId xmlns:a16="http://schemas.microsoft.com/office/drawing/2014/main" id="{214D87D7-4512-467A-A56F-CFA6F2AC5EAF}"/>
              </a:ext>
            </a:extLst>
          </p:cNvPr>
          <p:cNvSpPr txBox="1"/>
          <p:nvPr/>
        </p:nvSpPr>
        <p:spPr>
          <a:xfrm>
            <a:off x="1097279" y="2064657"/>
            <a:ext cx="4882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FI" dirty="0"/>
              <a:t>A</a:t>
            </a:r>
            <a:r>
              <a:rPr lang="fi-FI" dirty="0"/>
              <a:t>r</a:t>
            </a:r>
            <a:r>
              <a:rPr lang="en-FI" dirty="0"/>
              <a:t>d</a:t>
            </a:r>
            <a:r>
              <a:rPr lang="fi-FI" dirty="0"/>
              <a:t>u</a:t>
            </a:r>
            <a:r>
              <a:rPr lang="en-FI" dirty="0" err="1"/>
              <a:t>i</a:t>
            </a:r>
            <a:r>
              <a:rPr lang="fi-FI" dirty="0"/>
              <a:t>n</a:t>
            </a:r>
            <a:r>
              <a:rPr lang="en-FI" dirty="0"/>
              <a:t>o </a:t>
            </a:r>
            <a:r>
              <a:rPr lang="fi-FI" dirty="0"/>
              <a:t>n</a:t>
            </a:r>
            <a:r>
              <a:rPr lang="en-FI" dirty="0"/>
              <a:t>a</a:t>
            </a:r>
            <a:r>
              <a:rPr lang="fi-FI" dirty="0"/>
              <a:t>n</a:t>
            </a:r>
            <a:r>
              <a:rPr lang="en-FI" dirty="0"/>
              <a:t>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FI" dirty="0"/>
              <a:t>6v Vol</a:t>
            </a:r>
            <a:r>
              <a:rPr lang="fi-FI" dirty="0"/>
              <a:t>t</a:t>
            </a:r>
            <a:r>
              <a:rPr lang="en-FI" dirty="0"/>
              <a:t>a</a:t>
            </a:r>
            <a:r>
              <a:rPr lang="fi-FI" dirty="0"/>
              <a:t>g</a:t>
            </a:r>
            <a:r>
              <a:rPr lang="en-FI" dirty="0"/>
              <a:t>e </a:t>
            </a:r>
            <a:r>
              <a:rPr lang="fi-FI" dirty="0"/>
              <a:t>s</a:t>
            </a:r>
            <a:r>
              <a:rPr lang="en-FI" dirty="0"/>
              <a:t>o</a:t>
            </a:r>
            <a:r>
              <a:rPr lang="fi-FI" dirty="0"/>
              <a:t>u</a:t>
            </a:r>
            <a:r>
              <a:rPr lang="en-FI" dirty="0"/>
              <a:t>r</a:t>
            </a:r>
            <a:r>
              <a:rPr lang="fi-FI" dirty="0"/>
              <a:t>c</a:t>
            </a:r>
            <a:r>
              <a:rPr lang="en-FI" dirty="0"/>
              <a:t>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FI" dirty="0"/>
              <a:t>P</a:t>
            </a:r>
            <a:r>
              <a:rPr lang="fi-FI" dirty="0"/>
              <a:t>o</a:t>
            </a:r>
            <a:r>
              <a:rPr lang="en-FI" dirty="0"/>
              <a:t>w</a:t>
            </a:r>
            <a:r>
              <a:rPr lang="fi-FI" dirty="0"/>
              <a:t>e</a:t>
            </a:r>
            <a:r>
              <a:rPr lang="en-FI" dirty="0"/>
              <a:t>r</a:t>
            </a:r>
            <a:r>
              <a:rPr lang="fi-FI" dirty="0"/>
              <a:t>f</a:t>
            </a:r>
            <a:r>
              <a:rPr lang="en-FI" dirty="0"/>
              <a:t>u</a:t>
            </a:r>
            <a:r>
              <a:rPr lang="fi-FI" dirty="0"/>
              <a:t>l</a:t>
            </a:r>
            <a:r>
              <a:rPr lang="en-FI" dirty="0"/>
              <a:t> </a:t>
            </a:r>
            <a:r>
              <a:rPr lang="fi-FI" dirty="0"/>
              <a:t>d</a:t>
            </a:r>
            <a:r>
              <a:rPr lang="en-FI" dirty="0" err="1"/>
              <a:t>i</a:t>
            </a:r>
            <a:r>
              <a:rPr lang="fi-FI" dirty="0"/>
              <a:t>g</a:t>
            </a:r>
            <a:r>
              <a:rPr lang="en-FI" dirty="0" err="1"/>
              <a:t>i</a:t>
            </a:r>
            <a:r>
              <a:rPr lang="fi-FI" dirty="0"/>
              <a:t>t</a:t>
            </a:r>
            <a:r>
              <a:rPr lang="en-FI" dirty="0"/>
              <a:t>a</a:t>
            </a:r>
            <a:r>
              <a:rPr lang="fi-FI" dirty="0"/>
              <a:t>l</a:t>
            </a:r>
            <a:r>
              <a:rPr lang="en-FI" dirty="0"/>
              <a:t> servo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FI" dirty="0"/>
              <a:t>Less powerful </a:t>
            </a:r>
            <a:r>
              <a:rPr lang="en-FI" dirty="0" err="1"/>
              <a:t>analog</a:t>
            </a:r>
            <a:r>
              <a:rPr lang="en-FI" dirty="0"/>
              <a:t> servo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i-FI" dirty="0"/>
              <a:t>T</a:t>
            </a:r>
            <a:r>
              <a:rPr lang="en-FI" dirty="0" err="1"/>
              <a:t>oggle</a:t>
            </a:r>
            <a:r>
              <a:rPr lang="en-FI" dirty="0"/>
              <a:t> on-on switch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FI" dirty="0"/>
              <a:t>1k resistor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FI" dirty="0"/>
              <a:t>C</a:t>
            </a:r>
            <a:r>
              <a:rPr lang="fi-FI" dirty="0"/>
              <a:t>i</a:t>
            </a:r>
            <a:r>
              <a:rPr lang="en-FI" dirty="0"/>
              <a:t>r</a:t>
            </a:r>
            <a:r>
              <a:rPr lang="fi-FI" dirty="0"/>
              <a:t>c</a:t>
            </a:r>
            <a:r>
              <a:rPr lang="en-FI" dirty="0"/>
              <a:t>u</a:t>
            </a:r>
            <a:r>
              <a:rPr lang="fi-FI" dirty="0"/>
              <a:t>i</a:t>
            </a:r>
            <a:r>
              <a:rPr lang="en-FI" dirty="0"/>
              <a:t>t </a:t>
            </a:r>
            <a:r>
              <a:rPr lang="fi-FI" dirty="0"/>
              <a:t>b</a:t>
            </a:r>
            <a:r>
              <a:rPr lang="en-FI" dirty="0"/>
              <a:t>o</a:t>
            </a:r>
            <a:r>
              <a:rPr lang="fi-FI" dirty="0"/>
              <a:t>a</a:t>
            </a:r>
            <a:r>
              <a:rPr lang="en-FI" dirty="0"/>
              <a:t>r</a:t>
            </a:r>
            <a:r>
              <a:rPr lang="fi-FI" dirty="0"/>
              <a:t>d</a:t>
            </a:r>
            <a:endParaRPr lang="en-FI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FI" dirty="0"/>
              <a:t>Wire port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FI" dirty="0"/>
              <a:t>Wires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FI"/>
              <a:t>screws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8289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6D551CD-3607-4B32-95FC-B8BE7D72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n-FI" sz="3700">
                <a:solidFill>
                  <a:schemeClr val="tx1"/>
                </a:solidFill>
              </a:rPr>
              <a:t>1</a:t>
            </a:r>
            <a:r>
              <a:rPr lang="fi-FI" sz="3700">
                <a:solidFill>
                  <a:schemeClr val="tx1"/>
                </a:solidFill>
              </a:rPr>
              <a:t>s</a:t>
            </a:r>
            <a:r>
              <a:rPr lang="en-FI" sz="3700">
                <a:solidFill>
                  <a:schemeClr val="tx1"/>
                </a:solidFill>
              </a:rPr>
              <a:t>t </a:t>
            </a:r>
            <a:r>
              <a:rPr lang="fi-FI" sz="3700">
                <a:solidFill>
                  <a:schemeClr val="tx1"/>
                </a:solidFill>
              </a:rPr>
              <a:t>S</a:t>
            </a:r>
            <a:r>
              <a:rPr lang="en-FI" sz="3700">
                <a:solidFill>
                  <a:schemeClr val="tx1"/>
                </a:solidFill>
              </a:rPr>
              <a:t>t</a:t>
            </a:r>
            <a:r>
              <a:rPr lang="fi-FI" sz="3700">
                <a:solidFill>
                  <a:schemeClr val="tx1"/>
                </a:solidFill>
              </a:rPr>
              <a:t>e</a:t>
            </a:r>
            <a:r>
              <a:rPr lang="en-FI" sz="3700">
                <a:solidFill>
                  <a:schemeClr val="tx1"/>
                </a:solidFill>
              </a:rPr>
              <a:t>p </a:t>
            </a:r>
            <a:br>
              <a:rPr lang="en-FI" sz="3700">
                <a:solidFill>
                  <a:schemeClr val="tx1"/>
                </a:solidFill>
              </a:rPr>
            </a:br>
            <a:r>
              <a:rPr lang="fi-FI" sz="3700">
                <a:solidFill>
                  <a:schemeClr val="tx1"/>
                </a:solidFill>
              </a:rPr>
              <a:t>M</a:t>
            </a:r>
            <a:r>
              <a:rPr lang="en-FI" sz="3700">
                <a:solidFill>
                  <a:schemeClr val="tx1"/>
                </a:solidFill>
              </a:rPr>
              <a:t>e</a:t>
            </a:r>
            <a:r>
              <a:rPr lang="fi-FI" sz="3700">
                <a:solidFill>
                  <a:schemeClr val="tx1"/>
                </a:solidFill>
              </a:rPr>
              <a:t>a</a:t>
            </a:r>
            <a:r>
              <a:rPr lang="en-FI" sz="3700">
                <a:solidFill>
                  <a:schemeClr val="tx1"/>
                </a:solidFill>
              </a:rPr>
              <a:t>s</a:t>
            </a:r>
            <a:r>
              <a:rPr lang="fi-FI" sz="3700">
                <a:solidFill>
                  <a:schemeClr val="tx1"/>
                </a:solidFill>
              </a:rPr>
              <a:t>u</a:t>
            </a:r>
            <a:r>
              <a:rPr lang="en-FI" sz="3700">
                <a:solidFill>
                  <a:schemeClr val="tx1"/>
                </a:solidFill>
              </a:rPr>
              <a:t>r</a:t>
            </a:r>
            <a:r>
              <a:rPr lang="fi-FI" sz="3700">
                <a:solidFill>
                  <a:schemeClr val="tx1"/>
                </a:solidFill>
              </a:rPr>
              <a:t>i</a:t>
            </a:r>
            <a:r>
              <a:rPr lang="en-FI" sz="3700">
                <a:solidFill>
                  <a:schemeClr val="tx1"/>
                </a:solidFill>
              </a:rPr>
              <a:t>n</a:t>
            </a:r>
            <a:r>
              <a:rPr lang="fi-FI" sz="3700">
                <a:solidFill>
                  <a:schemeClr val="tx1"/>
                </a:solidFill>
              </a:rPr>
              <a:t>g</a:t>
            </a:r>
            <a:r>
              <a:rPr lang="en-FI" sz="3700">
                <a:solidFill>
                  <a:schemeClr val="tx1"/>
                </a:solidFill>
              </a:rPr>
              <a:t> </a:t>
            </a:r>
            <a:r>
              <a:rPr lang="fi-FI" sz="3700">
                <a:solidFill>
                  <a:schemeClr val="tx1"/>
                </a:solidFill>
              </a:rPr>
              <a:t>t</a:t>
            </a:r>
            <a:r>
              <a:rPr lang="en-FI" sz="3700">
                <a:solidFill>
                  <a:schemeClr val="tx1"/>
                </a:solidFill>
              </a:rPr>
              <a:t>h</a:t>
            </a:r>
            <a:r>
              <a:rPr lang="fi-FI" sz="3700">
                <a:solidFill>
                  <a:schemeClr val="tx1"/>
                </a:solidFill>
              </a:rPr>
              <a:t>e</a:t>
            </a:r>
            <a:r>
              <a:rPr lang="en-FI" sz="3700">
                <a:solidFill>
                  <a:schemeClr val="tx1"/>
                </a:solidFill>
              </a:rPr>
              <a:t> </a:t>
            </a:r>
            <a:r>
              <a:rPr lang="fi-FI" sz="3700">
                <a:solidFill>
                  <a:schemeClr val="tx1"/>
                </a:solidFill>
              </a:rPr>
              <a:t>c</a:t>
            </a:r>
            <a:r>
              <a:rPr lang="en-FI" sz="3700">
                <a:solidFill>
                  <a:schemeClr val="tx1"/>
                </a:solidFill>
              </a:rPr>
              <a:t>o</a:t>
            </a:r>
            <a:r>
              <a:rPr lang="fi-FI" sz="3700">
                <a:solidFill>
                  <a:schemeClr val="tx1"/>
                </a:solidFill>
              </a:rPr>
              <a:t>m</a:t>
            </a:r>
            <a:r>
              <a:rPr lang="en-FI" sz="3700">
                <a:solidFill>
                  <a:schemeClr val="tx1"/>
                </a:solidFill>
              </a:rPr>
              <a:t>p</a:t>
            </a:r>
            <a:r>
              <a:rPr lang="fi-FI" sz="3700">
                <a:solidFill>
                  <a:schemeClr val="tx1"/>
                </a:solidFill>
              </a:rPr>
              <a:t>o</a:t>
            </a:r>
            <a:r>
              <a:rPr lang="en-FI" sz="3700">
                <a:solidFill>
                  <a:schemeClr val="tx1"/>
                </a:solidFill>
              </a:rPr>
              <a:t>n</a:t>
            </a:r>
            <a:r>
              <a:rPr lang="fi-FI" sz="3700">
                <a:solidFill>
                  <a:schemeClr val="tx1"/>
                </a:solidFill>
              </a:rPr>
              <a:t>e</a:t>
            </a:r>
            <a:r>
              <a:rPr lang="en-FI" sz="3700">
                <a:solidFill>
                  <a:schemeClr val="tx1"/>
                </a:solidFill>
              </a:rPr>
              <a:t>n</a:t>
            </a:r>
            <a:r>
              <a:rPr lang="fi-FI" sz="3700">
                <a:solidFill>
                  <a:schemeClr val="tx1"/>
                </a:solidFill>
              </a:rPr>
              <a:t>t</a:t>
            </a:r>
            <a:r>
              <a:rPr lang="en-FI" sz="3700">
                <a:solidFill>
                  <a:schemeClr val="tx1"/>
                </a:solidFill>
              </a:rPr>
              <a:t>s</a:t>
            </a:r>
            <a:endParaRPr lang="fi-FI" sz="370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D5FE8-2E08-45B7-AE2E-B1A54DB3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9B6E9A76-71EE-481F-96F8-2EA34AA5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1117104"/>
            <a:ext cx="3583439" cy="4623792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F4877A28-67B8-4439-8AE1-C4EFD2ACD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02403" y="1640323"/>
            <a:ext cx="4908820" cy="35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42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58E15AE-237A-4A16-8CAD-57EC45267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n-FI" sz="3100">
                <a:solidFill>
                  <a:schemeClr val="tx1"/>
                </a:solidFill>
              </a:rPr>
              <a:t>2</a:t>
            </a:r>
            <a:r>
              <a:rPr lang="fi-FI" sz="3100">
                <a:solidFill>
                  <a:schemeClr val="tx1"/>
                </a:solidFill>
              </a:rPr>
              <a:t>n</a:t>
            </a:r>
            <a:r>
              <a:rPr lang="en-FI" sz="3100">
                <a:solidFill>
                  <a:schemeClr val="tx1"/>
                </a:solidFill>
              </a:rPr>
              <a:t>d </a:t>
            </a:r>
            <a:r>
              <a:rPr lang="fi-FI" sz="3100">
                <a:solidFill>
                  <a:schemeClr val="tx1"/>
                </a:solidFill>
              </a:rPr>
              <a:t>S</a:t>
            </a:r>
            <a:r>
              <a:rPr lang="en-FI" sz="3100">
                <a:solidFill>
                  <a:schemeClr val="tx1"/>
                </a:solidFill>
              </a:rPr>
              <a:t>t</a:t>
            </a:r>
            <a:r>
              <a:rPr lang="fi-FI" sz="3100">
                <a:solidFill>
                  <a:schemeClr val="tx1"/>
                </a:solidFill>
              </a:rPr>
              <a:t>e</a:t>
            </a:r>
            <a:r>
              <a:rPr lang="en-FI" sz="3100">
                <a:solidFill>
                  <a:schemeClr val="tx1"/>
                </a:solidFill>
              </a:rPr>
              <a:t>p</a:t>
            </a:r>
            <a:br>
              <a:rPr lang="en-FI" sz="3100">
                <a:solidFill>
                  <a:schemeClr val="tx1"/>
                </a:solidFill>
              </a:rPr>
            </a:br>
            <a:r>
              <a:rPr lang="en-FI" sz="3100">
                <a:solidFill>
                  <a:schemeClr val="tx1"/>
                </a:solidFill>
              </a:rPr>
              <a:t>Designing the box with Fusion 360</a:t>
            </a:r>
            <a:endParaRPr lang="fi-FI" sz="310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A3443D-3885-4EE4-9F18-50555CB3A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97A09899-540A-4BE4-8A0C-AB1DC38C7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2" y="1794056"/>
            <a:ext cx="3583439" cy="3269887"/>
          </a:xfrm>
          <a:prstGeom prst="rect">
            <a:avLst/>
          </a:prstGeom>
        </p:spPr>
      </p:pic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BFF0BCFB-3E64-4759-B826-EC17EEDC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094" y="1631320"/>
            <a:ext cx="3583439" cy="36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8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9467E901-D72A-4DC1-BC07-4E3E9212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FI" sz="4000">
                <a:solidFill>
                  <a:srgbClr val="FFFFFF"/>
                </a:solidFill>
              </a:rPr>
              <a:t>3</a:t>
            </a:r>
            <a:r>
              <a:rPr lang="fi-FI" sz="4000">
                <a:solidFill>
                  <a:srgbClr val="FFFFFF"/>
                </a:solidFill>
              </a:rPr>
              <a:t>r</a:t>
            </a:r>
            <a:r>
              <a:rPr lang="en-FI" sz="4000">
                <a:solidFill>
                  <a:srgbClr val="FFFFFF"/>
                </a:solidFill>
              </a:rPr>
              <a:t>d </a:t>
            </a:r>
            <a:r>
              <a:rPr lang="fi-FI" sz="4000">
                <a:solidFill>
                  <a:srgbClr val="FFFFFF"/>
                </a:solidFill>
              </a:rPr>
              <a:t>S</a:t>
            </a:r>
            <a:r>
              <a:rPr lang="en-FI" sz="4000">
                <a:solidFill>
                  <a:srgbClr val="FFFFFF"/>
                </a:solidFill>
              </a:rPr>
              <a:t>t</a:t>
            </a:r>
            <a:r>
              <a:rPr lang="fi-FI" sz="4000">
                <a:solidFill>
                  <a:srgbClr val="FFFFFF"/>
                </a:solidFill>
              </a:rPr>
              <a:t>e</a:t>
            </a:r>
            <a:r>
              <a:rPr lang="en-FI" sz="4000">
                <a:solidFill>
                  <a:srgbClr val="FFFFFF"/>
                </a:solidFill>
              </a:rPr>
              <a:t>p</a:t>
            </a:r>
            <a:br>
              <a:rPr lang="en-FI" sz="4000">
                <a:solidFill>
                  <a:srgbClr val="FFFFFF"/>
                </a:solidFill>
              </a:rPr>
            </a:br>
            <a:r>
              <a:rPr lang="en-FI" sz="4000">
                <a:solidFill>
                  <a:srgbClr val="FFFFFF"/>
                </a:solidFill>
              </a:rPr>
              <a:t>3D printing</a:t>
            </a:r>
            <a:endParaRPr lang="fi-FI" sz="40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DF072E-56D1-4811-87F1-F501B859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" name="Sisällön paikkamerkki 4" descr="Kuva, joka sisältää kohteen ruoka&#10;&#10;Kuvaus luotu automaattisesti">
            <a:extLst>
              <a:ext uri="{FF2B5EF4-FFF2-40B4-BE49-F238E27FC236}">
                <a16:creationId xmlns:a16="http://schemas.microsoft.com/office/drawing/2014/main" id="{7956198E-A34A-4546-B3B6-DC951D69B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4" b="1"/>
          <a:stretch/>
        </p:blipFill>
        <p:spPr>
          <a:xfrm rot="5400000">
            <a:off x="4994147" y="-339851"/>
            <a:ext cx="6858000" cy="75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92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7BE58B3F-FBE2-435C-9145-580BE2CC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4th Step</a:t>
            </a:r>
            <a:br>
              <a:rPr lang="en-US" sz="5000">
                <a:solidFill>
                  <a:srgbClr val="FFFFFF"/>
                </a:solidFill>
              </a:rPr>
            </a:br>
            <a:r>
              <a:rPr lang="en-US" sz="5000">
                <a:solidFill>
                  <a:srgbClr val="FFFFFF"/>
                </a:solidFill>
              </a:rPr>
              <a:t>Wiring and assembling the box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C83A1F0C-BCEC-4085-8DB4-CC4676C19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4" r="-1" b="29538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6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14C532FB-0091-49C2-B668-A624AA3F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/>
          </a:bodyPr>
          <a:lstStyle/>
          <a:p>
            <a:r>
              <a:rPr lang="en-FI" sz="3700">
                <a:solidFill>
                  <a:schemeClr val="tx1"/>
                </a:solidFill>
              </a:rPr>
              <a:t>5th Step</a:t>
            </a:r>
            <a:br>
              <a:rPr lang="en-FI" sz="3700">
                <a:solidFill>
                  <a:schemeClr val="tx1"/>
                </a:solidFill>
              </a:rPr>
            </a:br>
            <a:r>
              <a:rPr lang="en-FI" sz="3700">
                <a:solidFill>
                  <a:schemeClr val="tx1"/>
                </a:solidFill>
              </a:rPr>
              <a:t>Programming </a:t>
            </a:r>
            <a:r>
              <a:rPr lang="fi-FI" sz="3700">
                <a:solidFill>
                  <a:schemeClr val="tx1"/>
                </a:solidFill>
              </a:rPr>
              <a:t>a</a:t>
            </a:r>
            <a:r>
              <a:rPr lang="en-FI" sz="3700">
                <a:solidFill>
                  <a:schemeClr val="tx1"/>
                </a:solidFill>
              </a:rPr>
              <a:t>n</a:t>
            </a:r>
            <a:r>
              <a:rPr lang="fi-FI" sz="3700">
                <a:solidFill>
                  <a:schemeClr val="tx1"/>
                </a:solidFill>
              </a:rPr>
              <a:t>d</a:t>
            </a:r>
            <a:r>
              <a:rPr lang="en-FI" sz="3700">
                <a:solidFill>
                  <a:schemeClr val="tx1"/>
                </a:solidFill>
              </a:rPr>
              <a:t> </a:t>
            </a:r>
            <a:r>
              <a:rPr lang="fi-FI" sz="3700">
                <a:solidFill>
                  <a:schemeClr val="tx1"/>
                </a:solidFill>
              </a:rPr>
              <a:t>c</a:t>
            </a:r>
            <a:r>
              <a:rPr lang="en-FI" sz="3700">
                <a:solidFill>
                  <a:schemeClr val="tx1"/>
                </a:solidFill>
              </a:rPr>
              <a:t>a</a:t>
            </a:r>
            <a:r>
              <a:rPr lang="fi-FI" sz="3700">
                <a:solidFill>
                  <a:schemeClr val="tx1"/>
                </a:solidFill>
              </a:rPr>
              <a:t>l</a:t>
            </a:r>
            <a:r>
              <a:rPr lang="en-FI" sz="3700">
                <a:solidFill>
                  <a:schemeClr val="tx1"/>
                </a:solidFill>
              </a:rPr>
              <a:t>i</a:t>
            </a:r>
            <a:r>
              <a:rPr lang="fi-FI" sz="3700">
                <a:solidFill>
                  <a:schemeClr val="tx1"/>
                </a:solidFill>
              </a:rPr>
              <a:t>b</a:t>
            </a:r>
            <a:r>
              <a:rPr lang="en-FI" sz="3700">
                <a:solidFill>
                  <a:schemeClr val="tx1"/>
                </a:solidFill>
              </a:rPr>
              <a:t>ration</a:t>
            </a:r>
            <a:endParaRPr lang="fi-FI" sz="37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3B36B3-3469-4872-8D55-845B85C6D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r>
              <a:rPr lang="fi-FI" sz="1800" dirty="0">
                <a:solidFill>
                  <a:schemeClr val="tx1"/>
                </a:solidFill>
                <a:hlinkClick r:id="rId2"/>
              </a:rPr>
              <a:t>https://youtu.be/J71nf_-gZbA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02AF64CE-58C7-45DD-944A-84C048A42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322" y="643467"/>
            <a:ext cx="334263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67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16C0B575-8835-4340-B478-5B1C64E85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FI" sz="4400" dirty="0">
                <a:solidFill>
                  <a:srgbClr val="FFFFFF"/>
                </a:solidFill>
              </a:rPr>
              <a:t>L</a:t>
            </a:r>
            <a:r>
              <a:rPr lang="fi-FI" sz="4400" dirty="0">
                <a:solidFill>
                  <a:srgbClr val="FFFFFF"/>
                </a:solidFill>
              </a:rPr>
              <a:t>e</a:t>
            </a:r>
            <a:r>
              <a:rPr lang="en-FI" sz="4400" dirty="0">
                <a:solidFill>
                  <a:srgbClr val="FFFFFF"/>
                </a:solidFill>
              </a:rPr>
              <a:t>s</a:t>
            </a:r>
            <a:r>
              <a:rPr lang="fi-FI" sz="4400" dirty="0">
                <a:solidFill>
                  <a:srgbClr val="FFFFFF"/>
                </a:solidFill>
              </a:rPr>
              <a:t>s</a:t>
            </a:r>
            <a:r>
              <a:rPr lang="en-FI" sz="4400" dirty="0">
                <a:solidFill>
                  <a:srgbClr val="FFFFFF"/>
                </a:solidFill>
              </a:rPr>
              <a:t>o</a:t>
            </a:r>
            <a:r>
              <a:rPr lang="fi-FI" sz="4400" dirty="0">
                <a:solidFill>
                  <a:srgbClr val="FFFFFF"/>
                </a:solidFill>
              </a:rPr>
              <a:t>n</a:t>
            </a:r>
            <a:r>
              <a:rPr lang="en-FI" sz="4400" dirty="0">
                <a:solidFill>
                  <a:srgbClr val="FFFFFF"/>
                </a:solidFill>
              </a:rPr>
              <a:t>s </a:t>
            </a:r>
            <a:r>
              <a:rPr lang="fi-FI" sz="4400" dirty="0">
                <a:solidFill>
                  <a:srgbClr val="FFFFFF"/>
                </a:solidFill>
              </a:rPr>
              <a:t>l</a:t>
            </a:r>
            <a:r>
              <a:rPr lang="en-FI" sz="4400" dirty="0">
                <a:solidFill>
                  <a:srgbClr val="FFFFFF"/>
                </a:solidFill>
              </a:rPr>
              <a:t>e</a:t>
            </a:r>
            <a:r>
              <a:rPr lang="fi-FI" sz="4400" dirty="0">
                <a:solidFill>
                  <a:srgbClr val="FFFFFF"/>
                </a:solidFill>
              </a:rPr>
              <a:t>a</a:t>
            </a:r>
            <a:r>
              <a:rPr lang="en-FI" sz="4400" dirty="0">
                <a:solidFill>
                  <a:srgbClr val="FFFFFF"/>
                </a:solidFill>
              </a:rPr>
              <a:t>r</a:t>
            </a:r>
            <a:r>
              <a:rPr lang="fi-FI" sz="4400" dirty="0">
                <a:solidFill>
                  <a:srgbClr val="FFFFFF"/>
                </a:solidFill>
              </a:rPr>
              <a:t>n</a:t>
            </a:r>
            <a:r>
              <a:rPr lang="en-FI" sz="4400" dirty="0">
                <a:solidFill>
                  <a:srgbClr val="FFFFFF"/>
                </a:solidFill>
              </a:rPr>
              <a:t>e</a:t>
            </a:r>
            <a:r>
              <a:rPr lang="fi-FI" sz="4400" dirty="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27D25BCE-64E5-42A6-8DE0-92EA2BA81865}"/>
              </a:ext>
            </a:extLst>
          </p:cNvPr>
          <p:cNvSpPr txBox="1"/>
          <p:nvPr/>
        </p:nvSpPr>
        <p:spPr>
          <a:xfrm>
            <a:off x="4985834" y="605896"/>
            <a:ext cx="68632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use screws if not necessary.</a:t>
            </a:r>
            <a:endParaRPr lang="en-FI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more about the assembling part. For example how easy it is to fit screw drivers inside tight spaces.</a:t>
            </a:r>
            <a:endParaRPr lang="en-FI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Actuators that draw lot of current might need special batteries.</a:t>
            </a:r>
            <a:endParaRPr lang="en-FI" dirty="0"/>
          </a:p>
          <a:p>
            <a:endParaRPr lang="en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try to 3D-print large objects in one go if not necessary.</a:t>
            </a:r>
            <a:endParaRPr lang="en-FI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Surprisingly powerful servo is needed to turn a stiff switch.</a:t>
            </a:r>
            <a:endParaRPr lang="en-FI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3D-printing is very slow. So make your parts as thin/narrow as possible when you can.</a:t>
            </a:r>
            <a:endParaRPr lang="en-FI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do not make them narrow if it could create a problem (switch finger).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4180318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33D3F"/>
      </a:dk2>
      <a:lt2>
        <a:srgbClr val="E6E8E2"/>
      </a:lt2>
      <a:accent1>
        <a:srgbClr val="A28BD1"/>
      </a:accent1>
      <a:accent2>
        <a:srgbClr val="727AC7"/>
      </a:accent2>
      <a:accent3>
        <a:srgbClr val="82A8CD"/>
      </a:accent3>
      <a:accent4>
        <a:srgbClr val="67AFB5"/>
      </a:accent4>
      <a:accent5>
        <a:srgbClr val="74AE9A"/>
      </a:accent5>
      <a:accent6>
        <a:srgbClr val="67B57A"/>
      </a:accent6>
      <a:hlink>
        <a:srgbClr val="788953"/>
      </a:hlink>
      <a:folHlink>
        <a:srgbClr val="828282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445</Words>
  <Application>Microsoft Office PowerPoint</Application>
  <PresentationFormat>Laajakuva</PresentationFormat>
  <Paragraphs>43</Paragraphs>
  <Slides>9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5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9</vt:i4>
      </vt:variant>
    </vt:vector>
  </HeadingPairs>
  <TitlesOfParts>
    <vt:vector size="15" baseType="lpstr">
      <vt:lpstr>Arial</vt:lpstr>
      <vt:lpstr>Calibri</vt:lpstr>
      <vt:lpstr>Georgia Pro Cond Light</vt:lpstr>
      <vt:lpstr>Speak Pro</vt:lpstr>
      <vt:lpstr>Wingdings</vt:lpstr>
      <vt:lpstr>RetrospectVTI</vt:lpstr>
      <vt:lpstr>Useless Box</vt:lpstr>
      <vt:lpstr>Useless Box Preliminary Sketch</vt:lpstr>
      <vt:lpstr>Final bill of materials</vt:lpstr>
      <vt:lpstr>1st Step  Measuring the components</vt:lpstr>
      <vt:lpstr>2nd Step Designing the box with Fusion 360</vt:lpstr>
      <vt:lpstr>3rd Step 3D printing</vt:lpstr>
      <vt:lpstr>4th Step Wiring and assembling the box</vt:lpstr>
      <vt:lpstr>5th Step Programming and calibration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Useless Box</dc:title>
  <dc:creator>Aleksi Nurmento</dc:creator>
  <cp:lastModifiedBy>Aleksi Nurmento</cp:lastModifiedBy>
  <cp:revision>4</cp:revision>
  <dcterms:created xsi:type="dcterms:W3CDTF">2020-04-20T19:16:55Z</dcterms:created>
  <dcterms:modified xsi:type="dcterms:W3CDTF">2020-04-21T11:03:00Z</dcterms:modified>
</cp:coreProperties>
</file>